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F648-8B9C-46CA-9647-9342CF8CC4B6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A4CB-D3FE-4DD8-994F-76226A609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F3B7-7751-4C17-8AAB-6F3C322BB34B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83F2-4FCD-4490-9C2A-AC62596F3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1390-C100-4541-B695-ACF7B677C288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39A77-4919-478F-89E0-0282CBEC1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F29A2-7946-4D15-806F-124927EA5ED3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763F-C8E3-4BFB-B18C-43EB50C2B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A9C1-EE3A-4723-AB33-0B151B479480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4FA3-A371-46E2-AF67-5AC0DFF7E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44709-37CD-47EB-B705-FB260C59804D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06F9-6C34-486A-869D-3641412A0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7AB2-31DE-4F6B-A556-DB906EFF0221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CCAE5-87CF-4FFB-8FD7-F3D36B29B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B2358-D7EF-4561-AD6C-B91404AB5964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0E349-077E-425A-ACC5-AF9471BB6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7771-C4BE-4562-88F3-4A38B5C9AE05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AECD-71E0-4CD7-8925-6F1375863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5426-33EC-45FE-9A77-DA2248193490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6CA63-BA28-43BB-8963-5D13C7B4D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C1AA4-5733-45CF-969A-497807261E93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631D0-D02E-4157-9076-380B58D9A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41E0-326D-4E1E-B2EC-88925228B36A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BAE9A-5EA8-45FB-995B-A7F58DFDC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942F-B995-42E6-9860-B49B88EA1594}" type="datetimeFigureOut">
              <a:rPr lang="en-US"/>
              <a:pPr>
                <a:defRPr/>
              </a:pPr>
              <a:t>3/29/2011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530FF-8B7D-4BDC-A017-43F1831B9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7" r:id="rId9"/>
    <p:sldLayoutId id="2147483677" r:id="rId10"/>
    <p:sldLayoutId id="2147483676" r:id="rId11"/>
    <p:sldLayoutId id="214748368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6969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6969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0808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dsworth.com/history_d/templates/student_resources/0534600069_spielvogel/InteractiveMaps/swfs/map11_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Black Death and the Hundred Years War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Economy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Long term</a:t>
            </a:r>
          </a:p>
          <a:p>
            <a:pPr lvl="1"/>
            <a:r>
              <a:rPr lang="en-US" smtClean="0"/>
              <a:t>Inflation – kept high wages with less production</a:t>
            </a:r>
          </a:p>
          <a:p>
            <a:pPr lvl="1"/>
            <a:r>
              <a:rPr lang="en-US" smtClean="0"/>
              <a:t>Peasants sent into towns – lost farm jobs</a:t>
            </a:r>
          </a:p>
          <a:p>
            <a:pPr lvl="2"/>
            <a:r>
              <a:rPr lang="en-US" smtClean="0"/>
              <a:t>Could they find jobs? No – why?</a:t>
            </a:r>
          </a:p>
          <a:p>
            <a:pPr lvl="1"/>
            <a:r>
              <a:rPr lang="en-US" smtClean="0"/>
              <a:t>Cropland turned into pastures</a:t>
            </a:r>
          </a:p>
          <a:p>
            <a:pPr lvl="1"/>
            <a:r>
              <a:rPr lang="en-US" smtClean="0"/>
              <a:t>Revolts broke out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Church Splits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Pope in Avignon, France </a:t>
            </a:r>
          </a:p>
          <a:p>
            <a:pPr lvl="1"/>
            <a:r>
              <a:rPr lang="en-US" smtClean="0"/>
              <a:t>Luxuries</a:t>
            </a:r>
          </a:p>
          <a:p>
            <a:pPr lvl="1"/>
            <a:r>
              <a:rPr lang="en-US" smtClean="0"/>
              <a:t>Good life – too good</a:t>
            </a:r>
          </a:p>
          <a:p>
            <a:pPr lvl="2"/>
            <a:r>
              <a:rPr lang="en-US" smtClean="0"/>
              <a:t>People angered over excesses of the church</a:t>
            </a:r>
          </a:p>
        </p:txBody>
      </p:sp>
      <p:pic>
        <p:nvPicPr>
          <p:cNvPr id="23555" name="Picture 3" descr="joel_osteen300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0600" y="3886200"/>
            <a:ext cx="4216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BAKKER-JIM_TAMMY FAY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"/>
            <a:ext cx="3175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Schism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People tired of this pope and elected a new one in Rome</a:t>
            </a:r>
          </a:p>
          <a:p>
            <a:pPr lvl="1"/>
            <a:r>
              <a:rPr lang="en-US" smtClean="0"/>
              <a:t>For about 40 year two popes ruled</a:t>
            </a:r>
          </a:p>
          <a:p>
            <a:r>
              <a:rPr lang="en-US" smtClean="0"/>
              <a:t>People pushed further</a:t>
            </a:r>
          </a:p>
          <a:p>
            <a:pPr lvl="1"/>
            <a:r>
              <a:rPr lang="en-US" smtClean="0"/>
              <a:t>Bible in vernacular – John Wycliffe</a:t>
            </a:r>
          </a:p>
          <a:p>
            <a:pPr lvl="1"/>
            <a:r>
              <a:rPr lang="en-US" smtClean="0"/>
              <a:t>Jan Huss pushed further – burned at the stake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Jan Huss – Followers Hussites</a:t>
            </a:r>
          </a:p>
        </p:txBody>
      </p:sp>
      <p:pic>
        <p:nvPicPr>
          <p:cNvPr id="25604" name="Picture 4" descr="HussB2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057400"/>
            <a:ext cx="5638800" cy="4219575"/>
          </a:xfrm>
        </p:spPr>
      </p:pic>
      <p:pic>
        <p:nvPicPr>
          <p:cNvPr id="25605" name="Picture 5" descr="jan Hu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1981200"/>
            <a:ext cx="2724150" cy="427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Hundred Years’ War 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Who is fighting?</a:t>
            </a:r>
          </a:p>
          <a:p>
            <a:pPr lvl="1"/>
            <a:r>
              <a:rPr lang="en-US" smtClean="0"/>
              <a:t>England &amp; France</a:t>
            </a:r>
          </a:p>
          <a:p>
            <a:r>
              <a:rPr lang="en-US" smtClean="0"/>
              <a:t>Why?</a:t>
            </a:r>
          </a:p>
          <a:p>
            <a:pPr lvl="1"/>
            <a:r>
              <a:rPr lang="en-US" smtClean="0"/>
              <a:t>Edward III (King of England) mother was a French princess</a:t>
            </a:r>
          </a:p>
          <a:p>
            <a:pPr lvl="1"/>
            <a:r>
              <a:rPr lang="en-US" smtClean="0"/>
              <a:t>Claimed French Throne</a:t>
            </a:r>
          </a:p>
          <a:p>
            <a:r>
              <a:rPr lang="en-US" smtClean="0"/>
              <a:t>Control of English Channel - trade</a:t>
            </a:r>
          </a:p>
          <a:p>
            <a:r>
              <a:rPr lang="en-US" smtClean="0"/>
              <a:t>Pride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English dominates war</a:t>
            </a:r>
          </a:p>
        </p:txBody>
      </p:sp>
      <p:sp>
        <p:nvSpPr>
          <p:cNvPr id="30728" name="Rectangle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200" smtClean="0"/>
              <a:t>Better army, </a:t>
            </a:r>
          </a:p>
          <a:p>
            <a:r>
              <a:rPr lang="en-US" sz="2200" smtClean="0"/>
              <a:t>weapons,</a:t>
            </a:r>
          </a:p>
          <a:p>
            <a:r>
              <a:rPr lang="en-US" sz="2200" smtClean="0"/>
              <a:t>organization, </a:t>
            </a:r>
          </a:p>
          <a:p>
            <a:r>
              <a:rPr lang="en-US" sz="2200" smtClean="0"/>
              <a:t>allies in France,</a:t>
            </a:r>
          </a:p>
          <a:p>
            <a:r>
              <a:rPr lang="en-US" sz="2200" smtClean="0"/>
              <a:t>battles all on enemy soil</a:t>
            </a:r>
          </a:p>
          <a:p>
            <a:endParaRPr lang="en-US" sz="2200" smtClean="0"/>
          </a:p>
        </p:txBody>
      </p:sp>
      <p:pic>
        <p:nvPicPr>
          <p:cNvPr id="30727" name="Picture 7" descr="English longbow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981200"/>
            <a:ext cx="3144838" cy="43402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counter the long bow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http://wwwdelivery.superstock.com/WI/223/1746/PreviewComp/SuperStock_1746-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92808"/>
            <a:ext cx="7315200" cy="4744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Joan of Arc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Angels advised her in the process of saving France</a:t>
            </a:r>
          </a:p>
          <a:p>
            <a:r>
              <a:rPr lang="en-US" smtClean="0"/>
              <a:t>Charles VII or the Dauphin  - no choice – Joan led army</a:t>
            </a:r>
          </a:p>
          <a:p>
            <a:pPr lvl="1"/>
            <a:r>
              <a:rPr lang="en-US" smtClean="0"/>
              <a:t>Inspired the troops</a:t>
            </a:r>
          </a:p>
          <a:p>
            <a:pPr lvl="1"/>
            <a:r>
              <a:rPr lang="en-US" smtClean="0"/>
              <a:t>Convinced all doubters by telling them what no one else knew</a:t>
            </a:r>
          </a:p>
          <a:p>
            <a:pPr lvl="1"/>
            <a:r>
              <a:rPr lang="en-US" smtClean="0"/>
              <a:t>Ended Siege of Orleans</a:t>
            </a:r>
          </a:p>
          <a:p>
            <a:r>
              <a:rPr lang="en-US" smtClean="0"/>
              <a:t>English capture Joan and try to disprove her hearing Angels</a:t>
            </a:r>
          </a:p>
          <a:p>
            <a:pPr lvl="1"/>
            <a:r>
              <a:rPr lang="en-US" smtClean="0"/>
              <a:t>Burn her at the stake for wearing men’s clothing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Joan</a:t>
            </a:r>
          </a:p>
        </p:txBody>
      </p:sp>
      <p:pic>
        <p:nvPicPr>
          <p:cNvPr id="34821" name="Picture 5" descr="51126-2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828800"/>
            <a:ext cx="1838325" cy="2376488"/>
          </a:xfrm>
        </p:spPr>
      </p:pic>
      <p:pic>
        <p:nvPicPr>
          <p:cNvPr id="34822" name="Picture 6" descr="imagesCACD2Z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0"/>
            <a:ext cx="2019300" cy="2266950"/>
          </a:xfrm>
          <a:prstGeom prst="rect">
            <a:avLst/>
          </a:prstGeom>
          <a:noFill/>
        </p:spPr>
      </p:pic>
      <p:pic>
        <p:nvPicPr>
          <p:cNvPr id="34823" name="Picture 7" descr="imagesCAJZRN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24000"/>
            <a:ext cx="1914525" cy="2390775"/>
          </a:xfrm>
          <a:prstGeom prst="rect">
            <a:avLst/>
          </a:prstGeom>
          <a:noFill/>
        </p:spPr>
      </p:pic>
      <p:pic>
        <p:nvPicPr>
          <p:cNvPr id="34824" name="Picture 8" descr="jo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486150"/>
            <a:ext cx="2636838" cy="3371850"/>
          </a:xfrm>
          <a:prstGeom prst="rect">
            <a:avLst/>
          </a:prstGeom>
          <a:noFill/>
        </p:spPr>
      </p:pic>
      <p:pic>
        <p:nvPicPr>
          <p:cNvPr id="34825" name="Picture 9" descr="joanofarc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43288"/>
            <a:ext cx="2457450" cy="3414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Results of Hundred Year’s War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1646237"/>
          </a:xfrm>
        </p:spPr>
        <p:txBody>
          <a:bodyPr/>
          <a:lstStyle/>
          <a:p>
            <a:r>
              <a:rPr lang="en-US" sz="2200" smtClean="0"/>
              <a:t>National feeling in France</a:t>
            </a:r>
          </a:p>
          <a:p>
            <a:r>
              <a:rPr lang="en-US" sz="2200" smtClean="0"/>
              <a:t>France monarchs expand power</a:t>
            </a:r>
          </a:p>
          <a:p>
            <a:endParaRPr lang="en-US" sz="2200" smtClean="0"/>
          </a:p>
        </p:txBody>
      </p:sp>
      <p:sp>
        <p:nvSpPr>
          <p:cNvPr id="36868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935163"/>
            <a:ext cx="4038600" cy="2255837"/>
          </a:xfrm>
        </p:spPr>
        <p:txBody>
          <a:bodyPr/>
          <a:lstStyle/>
          <a:p>
            <a:r>
              <a:rPr lang="en-US" sz="2200" smtClean="0"/>
              <a:t>English needs approval to raise taxes</a:t>
            </a:r>
          </a:p>
          <a:p>
            <a:pPr lvl="1"/>
            <a:r>
              <a:rPr lang="en-US" sz="2000" smtClean="0"/>
              <a:t>Parliament’s power increases</a:t>
            </a:r>
          </a:p>
          <a:p>
            <a:pPr lvl="1"/>
            <a:r>
              <a:rPr lang="en-US" sz="2000" smtClean="0"/>
              <a:t>“Power of the purse”</a:t>
            </a:r>
          </a:p>
          <a:p>
            <a:r>
              <a:rPr lang="en-US" sz="2200" smtClean="0"/>
              <a:t>Turn to overseas lands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657600" y="4267200"/>
            <a:ext cx="2590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Long bow</a:t>
            </a:r>
          </a:p>
          <a:p>
            <a:pPr>
              <a:spcBef>
                <a:spcPct val="50000"/>
              </a:spcBef>
            </a:pPr>
            <a:r>
              <a:rPr lang="en-US"/>
              <a:t>Cannon </a:t>
            </a:r>
          </a:p>
          <a:p>
            <a:pPr>
              <a:spcBef>
                <a:spcPct val="50000"/>
              </a:spcBef>
            </a:pPr>
            <a:r>
              <a:rPr lang="en-US"/>
              <a:t>No more?</a:t>
            </a:r>
          </a:p>
          <a:p>
            <a:pPr>
              <a:spcBef>
                <a:spcPct val="50000"/>
              </a:spcBef>
            </a:pPr>
            <a:r>
              <a:rPr lang="en-US"/>
              <a:t>Trading increasesh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did it happen?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plague</a:t>
            </a:r>
          </a:p>
          <a:p>
            <a:pPr lvl="1"/>
            <a:r>
              <a:rPr lang="en-US" smtClean="0">
                <a:hlinkClick r:id="rId2"/>
              </a:rPr>
              <a:t>Epidemic</a:t>
            </a:r>
            <a:r>
              <a:rPr lang="en-US" smtClean="0"/>
              <a:t> – rapid-spreading disease</a:t>
            </a:r>
          </a:p>
          <a:p>
            <a:pPr lvl="1"/>
            <a:r>
              <a:rPr lang="en-US" smtClean="0"/>
              <a:t>Bubonic plague – carried by fleas on rats</a:t>
            </a:r>
          </a:p>
          <a:p>
            <a:r>
              <a:rPr lang="en-US" smtClean="0"/>
              <a:t>Came from ship carrying grain headed for Sicily</a:t>
            </a:r>
          </a:p>
          <a:p>
            <a:r>
              <a:rPr lang="en-US" smtClean="0"/>
              <a:t>Arrived in 1347 – by 1351 almost all of Europe had the plague</a:t>
            </a:r>
          </a:p>
          <a:p>
            <a:r>
              <a:rPr lang="en-US" smtClean="0"/>
              <a:t>Rats were everywhere!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lackdeath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0"/>
            <a:ext cx="6962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Rat may be cute</a:t>
            </a:r>
          </a:p>
        </p:txBody>
      </p:sp>
      <p:pic>
        <p:nvPicPr>
          <p:cNvPr id="16386" name="Content Placeholder 3" descr="LandrewAwes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4775" y="2057400"/>
            <a:ext cx="4181475" cy="4495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Many rats are vermin that carry disease</a:t>
            </a:r>
            <a:endParaRPr lang="en-US" dirty="0"/>
          </a:p>
        </p:txBody>
      </p:sp>
      <p:pic>
        <p:nvPicPr>
          <p:cNvPr id="17410" name="Content Placeholder 3" descr="rats-and-baby-pest-cemet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81200"/>
            <a:ext cx="4286250" cy="2886075"/>
          </a:xfrm>
        </p:spPr>
      </p:pic>
      <p:pic>
        <p:nvPicPr>
          <p:cNvPr id="17411" name="Picture 4" descr="rat-temple-deshnok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50" y="1371600"/>
            <a:ext cx="47434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karni-mata-rat-temple-ind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583113"/>
            <a:ext cx="32893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 Temple in India</a:t>
            </a:r>
          </a:p>
        </p:txBody>
      </p:sp>
      <p:pic>
        <p:nvPicPr>
          <p:cNvPr id="18434" name="Content Placeholder 3" descr="karni-mata-rat-temple-ind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98588" y="1935163"/>
            <a:ext cx="6346825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Content Placeholder 3" descr="rats-and-baby-pest-cemetery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85800"/>
            <a:ext cx="9144000" cy="61563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rat-temple-deshno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228600"/>
            <a:ext cx="912971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the Plague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Reaction</a:t>
            </a:r>
          </a:p>
          <a:p>
            <a:pPr lvl="1"/>
            <a:r>
              <a:rPr lang="en-US" smtClean="0"/>
              <a:t>Terror, fear, confusion, bewilderment – how do we stop it?</a:t>
            </a:r>
          </a:p>
          <a:p>
            <a:pPr lvl="2"/>
            <a:r>
              <a:rPr lang="en-US" smtClean="0"/>
              <a:t>Magic, witchcraft</a:t>
            </a:r>
          </a:p>
          <a:p>
            <a:pPr lvl="2"/>
            <a:r>
              <a:rPr lang="en-US" smtClean="0"/>
              <a:t>Pied Piper?</a:t>
            </a:r>
          </a:p>
          <a:p>
            <a:pPr lvl="1"/>
            <a:r>
              <a:rPr lang="en-US" smtClean="0"/>
              <a:t>Gave into pleasures – going to die, so…</a:t>
            </a:r>
          </a:p>
          <a:p>
            <a:pPr lvl="1"/>
            <a:r>
              <a:rPr lang="en-US" smtClean="0"/>
              <a:t>Sinners – whipped themselves</a:t>
            </a:r>
          </a:p>
          <a:p>
            <a:pPr lvl="1"/>
            <a:r>
              <a:rPr lang="en-US" smtClean="0"/>
              <a:t>Fled cities</a:t>
            </a:r>
          </a:p>
          <a:p>
            <a:pPr lvl="1"/>
            <a:r>
              <a:rPr lang="en-US" smtClean="0"/>
              <a:t>Blamed – yep – that’s right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</TotalTime>
  <Words>374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Constantia</vt:lpstr>
      <vt:lpstr>Arial</vt:lpstr>
      <vt:lpstr>Calibri</vt:lpstr>
      <vt:lpstr>Wingdings 2</vt:lpstr>
      <vt:lpstr>Flow</vt:lpstr>
      <vt:lpstr>The Black Death and the Hundred Years War</vt:lpstr>
      <vt:lpstr>How did it happen?</vt:lpstr>
      <vt:lpstr>Slide 3</vt:lpstr>
      <vt:lpstr>One Rat may be cute</vt:lpstr>
      <vt:lpstr>Many rats are vermin that carry disease</vt:lpstr>
      <vt:lpstr>Rat Temple in India</vt:lpstr>
      <vt:lpstr>Slide 7</vt:lpstr>
      <vt:lpstr>Slide 8</vt:lpstr>
      <vt:lpstr>Impact of the Plague</vt:lpstr>
      <vt:lpstr>Economy</vt:lpstr>
      <vt:lpstr>Church Splits</vt:lpstr>
      <vt:lpstr>Schism</vt:lpstr>
      <vt:lpstr>Jan Huss – Followers Hussites</vt:lpstr>
      <vt:lpstr>Hundred Years’ War </vt:lpstr>
      <vt:lpstr>English dominates war</vt:lpstr>
      <vt:lpstr>French counter the long bow</vt:lpstr>
      <vt:lpstr>Joan of Arc</vt:lpstr>
      <vt:lpstr>Joan</vt:lpstr>
      <vt:lpstr>Results of Hundred Year’s War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Black Death and the Hundred Years War</dc:title>
  <dc:creator>pam.bean</dc:creator>
  <cp:lastModifiedBy>pam.bean</cp:lastModifiedBy>
  <cp:revision>13</cp:revision>
  <dcterms:created xsi:type="dcterms:W3CDTF">2011-03-28T20:12:10Z</dcterms:created>
  <dcterms:modified xsi:type="dcterms:W3CDTF">2011-03-29T11:06:13Z</dcterms:modified>
</cp:coreProperties>
</file>